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4" r:id="rId17"/>
    <p:sldId id="271" r:id="rId18"/>
    <p:sldId id="275" r:id="rId19"/>
    <p:sldId id="285" r:id="rId20"/>
    <p:sldId id="277" r:id="rId21"/>
    <p:sldId id="273" r:id="rId22"/>
    <p:sldId id="278" r:id="rId23"/>
    <p:sldId id="283" r:id="rId24"/>
    <p:sldId id="279" r:id="rId25"/>
    <p:sldId id="280" r:id="rId26"/>
    <p:sldId id="281" r:id="rId27"/>
    <p:sldId id="282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84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C022-85AA-4528-B906-8A58644DE05D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A5C3-B4E8-4692-AC9C-21F1451FC5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853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C022-85AA-4528-B906-8A58644DE05D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A5C3-B4E8-4692-AC9C-21F1451FC5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03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C022-85AA-4528-B906-8A58644DE05D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A5C3-B4E8-4692-AC9C-21F1451FC5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5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C022-85AA-4528-B906-8A58644DE05D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A5C3-B4E8-4692-AC9C-21F1451FC5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529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C022-85AA-4528-B906-8A58644DE05D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A5C3-B4E8-4692-AC9C-21F1451FC5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574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C022-85AA-4528-B906-8A58644DE05D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A5C3-B4E8-4692-AC9C-21F1451FC5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29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C022-85AA-4528-B906-8A58644DE05D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A5C3-B4E8-4692-AC9C-21F1451FC5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229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C022-85AA-4528-B906-8A58644DE05D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A5C3-B4E8-4692-AC9C-21F1451FC5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175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C022-85AA-4528-B906-8A58644DE05D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A5C3-B4E8-4692-AC9C-21F1451FC5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010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C022-85AA-4528-B906-8A58644DE05D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A5C3-B4E8-4692-AC9C-21F1451FC5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202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4C022-85AA-4528-B906-8A58644DE05D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A5C3-B4E8-4692-AC9C-21F1451FC5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104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4C022-85AA-4528-B906-8A58644DE05D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AA5C3-B4E8-4692-AC9C-21F1451FC5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674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08721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692696"/>
            <a:ext cx="842493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герои              города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Каменск       -  уральский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708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92696"/>
            <a:ext cx="7571184" cy="724942"/>
          </a:xfrm>
        </p:spPr>
        <p:txBody>
          <a:bodyPr>
            <a:normAutofit fontScale="90000"/>
          </a:bodyPr>
          <a:lstStyle/>
          <a:p>
            <a:pPr algn="l"/>
            <a:r>
              <a:rPr lang="ru-RU" b="0" i="0" dirty="0" smtClean="0">
                <a:solidFill>
                  <a:srgbClr val="2F2F2F"/>
                </a:solidFill>
                <a:effectLst/>
                <a:latin typeface="Helvetica Neue"/>
              </a:rPr>
              <a:t>Кадочников Иван Петрович</a:t>
            </a:r>
            <a:br>
              <a:rPr lang="ru-RU" b="0" i="0" dirty="0" smtClean="0">
                <a:solidFill>
                  <a:srgbClr val="2F2F2F"/>
                </a:solidFill>
                <a:effectLst/>
                <a:latin typeface="Helvetica Neue"/>
              </a:rPr>
            </a:br>
            <a:r>
              <a:rPr lang="ru-RU" b="0" i="0" dirty="0" smtClean="0">
                <a:solidFill>
                  <a:srgbClr val="888888"/>
                </a:solidFill>
                <a:effectLst/>
                <a:latin typeface="Helvetica Neue"/>
              </a:rPr>
              <a:t>Герой Советского Союза</a:t>
            </a:r>
            <a:br>
              <a:rPr lang="ru-RU" b="0" i="0" dirty="0" smtClean="0">
                <a:solidFill>
                  <a:srgbClr val="888888"/>
                </a:solidFill>
                <a:effectLst/>
                <a:latin typeface="Helvetica Neue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Кадочников Иван Петрович </a:t>
            </a:r>
          </a:p>
          <a:p>
            <a:pPr marL="0" indent="0">
              <a:buNone/>
            </a:pP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- сапер 86-го гвардейского </a:t>
            </a:r>
          </a:p>
          <a:p>
            <a:pPr marL="0" indent="0">
              <a:buNone/>
            </a:pP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отдельного саперного </a:t>
            </a:r>
          </a:p>
          <a:p>
            <a:pPr marL="0" indent="0">
              <a:buNone/>
            </a:pP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батальона (77-я гвардейская</a:t>
            </a:r>
          </a:p>
          <a:p>
            <a:pPr marL="0" indent="0">
              <a:buNone/>
            </a:pP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 стрелковая дивизия, </a:t>
            </a:r>
          </a:p>
          <a:p>
            <a:pPr marL="0" indent="0">
              <a:buNone/>
            </a:pP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61-я армия, </a:t>
            </a:r>
          </a:p>
          <a:p>
            <a:pPr marL="0" indent="0">
              <a:buNone/>
            </a:pP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Центральный фронт) </a:t>
            </a:r>
          </a:p>
          <a:p>
            <a:pPr marL="0" indent="0">
              <a:buNone/>
            </a:pP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гвардии ефрейтор.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12776"/>
            <a:ext cx="2986261" cy="4923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899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 fontScale="85000" lnSpcReduction="20000"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Родился </a:t>
            </a:r>
            <a:r>
              <a:rPr lang="ru-RU" b="1" i="0" u="sng" dirty="0" smtClean="0">
                <a:solidFill>
                  <a:srgbClr val="333333"/>
                </a:solidFill>
                <a:effectLst/>
                <a:latin typeface="Helvetica Neue"/>
              </a:rPr>
              <a:t>19 июля 1911 года  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в деревне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Helvetica Neue"/>
              </a:rPr>
              <a:t>Ведерники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  Пермского края в семье крестьянина.  Работал электросварщиком в тресте «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Helvetica Neue"/>
              </a:rPr>
              <a:t>Уралалюминстрой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» в городе Каменск-Уральский Свердловской области.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i="0" u="sng" dirty="0" smtClean="0">
                <a:solidFill>
                  <a:srgbClr val="333333"/>
                </a:solidFill>
                <a:effectLst/>
                <a:latin typeface="Helvetica Neue"/>
              </a:rPr>
              <a:t>В июне 1941 года 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был призван в Красную Армию. В боях Великой Отечественной войны с января 1943 года. Участвовал в сражении на Курской дуге, в боях за освобождение Украины. </a:t>
            </a:r>
            <a:r>
              <a:rPr lang="ru-RU" b="1" i="0" u="sng" dirty="0" smtClean="0">
                <a:solidFill>
                  <a:srgbClr val="333333"/>
                </a:solidFill>
                <a:effectLst/>
                <a:latin typeface="Helvetica Neue"/>
              </a:rPr>
              <a:t>Особо отличился сапер 86-го гвардейского отдельного саперного батальона гвардии ефрейтор Кадочников при форсировании реки Днепр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.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473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23–25 сентября 1943 года на подступах к Днепру в районе села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Helvetica Neue"/>
              </a:rPr>
              <a:t>Неданчичи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  до подхода пехоты к реке гвардии </a:t>
            </a:r>
            <a:r>
              <a:rPr lang="ru-RU" b="1" i="0" dirty="0" smtClean="0">
                <a:solidFill>
                  <a:srgbClr val="333333"/>
                </a:solidFill>
                <a:effectLst/>
                <a:latin typeface="Helvetica Neue"/>
              </a:rPr>
              <a:t>ефрейтор Кадочников с группой бойцов разведал местность и подготовил несколько лодок и плотов, что позволило своевременно переправить личный состав и технику передовых подразделений. </a:t>
            </a:r>
          </a:p>
          <a:p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С начала форсирования водной преграды под огнем противника перевез на плотах первую группу бойцов. Затем в течение суток, без отдыха работал на плотах и паромах в качестве сопровождающего гребца, обеспечивая переправу.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559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Указом Президиума Верховного Совета СССР от </a:t>
            </a:r>
            <a:r>
              <a:rPr lang="ru-RU" b="1" i="0" u="sng" dirty="0" smtClean="0">
                <a:solidFill>
                  <a:srgbClr val="333333"/>
                </a:solidFill>
                <a:effectLst/>
                <a:latin typeface="Helvetica Neue"/>
              </a:rPr>
              <a:t>15 января 1944 года за образцовое выполнение боевых заданий командования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 на фронте борьбы с немецко-фашистскими захватчиками и проявленные при этом мужество и героизм гвардии ефрейтору Кадочникову Ивану Петровичу присвоено звание </a:t>
            </a:r>
            <a:r>
              <a:rPr lang="ru-RU" b="1" i="0" u="sng" dirty="0" smtClean="0">
                <a:solidFill>
                  <a:srgbClr val="333333"/>
                </a:solidFill>
                <a:effectLst/>
                <a:latin typeface="Helvetica Neue"/>
              </a:rPr>
              <a:t>Героя Советского Союза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 с вручением ордена Ленина и медали «Золотая Звезда» (№ 2944).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695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568952" cy="642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31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>
                <a:solidFill>
                  <a:prstClr val="black"/>
                </a:solidFill>
              </a:rPr>
              <a:t>Памятник </a:t>
            </a:r>
            <a:r>
              <a:rPr lang="ru-RU" sz="4000" dirty="0" err="1" smtClean="0">
                <a:solidFill>
                  <a:prstClr val="black"/>
                </a:solidFill>
              </a:rPr>
              <a:t>И.П.Кадочникову</a:t>
            </a:r>
            <a:r>
              <a:rPr lang="ru-RU" sz="4000" dirty="0" smtClean="0">
                <a:solidFill>
                  <a:prstClr val="black"/>
                </a:solidFill>
              </a:rPr>
              <a:t> </a:t>
            </a:r>
            <a:r>
              <a:rPr lang="ru-RU" sz="4000" dirty="0">
                <a:solidFill>
                  <a:prstClr val="black"/>
                </a:solidFill>
              </a:rPr>
              <a:t/>
            </a:r>
            <a:br>
              <a:rPr lang="ru-RU" sz="4000" dirty="0">
                <a:solidFill>
                  <a:prstClr val="black"/>
                </a:solidFill>
              </a:rPr>
            </a:br>
            <a:r>
              <a:rPr lang="ru-RU" sz="4000" dirty="0">
                <a:solidFill>
                  <a:prstClr val="black"/>
                </a:solidFill>
              </a:rPr>
              <a:t>в городе Каменск-Уральский</a:t>
            </a:r>
            <a:br>
              <a:rPr lang="ru-RU" sz="4000" dirty="0">
                <a:solidFill>
                  <a:prstClr val="black"/>
                </a:solidFill>
              </a:rPr>
            </a:br>
            <a:r>
              <a:rPr lang="ru-RU" sz="4000" dirty="0">
                <a:solidFill>
                  <a:prstClr val="black"/>
                </a:solidFill>
              </a:rPr>
              <a:t>Улица </a:t>
            </a:r>
            <a:r>
              <a:rPr lang="ru-RU" sz="4000" dirty="0" smtClean="0">
                <a:solidFill>
                  <a:prstClr val="black"/>
                </a:solidFill>
              </a:rPr>
              <a:t>Кадочникова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97407"/>
            <a:ext cx="7393711" cy="492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014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err="1">
                <a:solidFill>
                  <a:prstClr val="black"/>
                </a:solidFill>
              </a:rPr>
              <a:t>Кунавин</a:t>
            </a:r>
            <a:r>
              <a:rPr lang="ru-RU" sz="4000" dirty="0">
                <a:solidFill>
                  <a:prstClr val="black"/>
                </a:solidFill>
              </a:rPr>
              <a:t> Григорий Павлович – </a:t>
            </a:r>
            <a:br>
              <a:rPr lang="ru-RU" sz="4000" dirty="0">
                <a:solidFill>
                  <a:prstClr val="black"/>
                </a:solidFill>
              </a:rPr>
            </a:br>
            <a:r>
              <a:rPr lang="ru-RU" sz="4000" dirty="0">
                <a:solidFill>
                  <a:prstClr val="black"/>
                </a:solidFill>
              </a:rPr>
              <a:t>герой Советского Союза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ru-RU" b="0" i="0" dirty="0" err="1" smtClean="0">
                <a:solidFill>
                  <a:srgbClr val="333333"/>
                </a:solidFill>
                <a:effectLst/>
                <a:latin typeface="Helvetica Neue"/>
              </a:rPr>
              <a:t>Кунавин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 Григорий Павлович – помощник командира стрелкового взвода 1021-го стрелкового полка 307-й стрелковой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Helvetica Neue"/>
              </a:rPr>
              <a:t>Новозыбковской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 дивизии 50-й армии  2-го Белорусского фронта, ефрейтор.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endParaRPr lang="ru-RU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29192"/>
            <a:ext cx="3221765" cy="4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749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616624"/>
          </a:xfrm>
        </p:spPr>
        <p:txBody>
          <a:bodyPr>
            <a:normAutofit fontScale="77500" lnSpcReduction="20000"/>
          </a:bodyPr>
          <a:lstStyle/>
          <a:p>
            <a:r>
              <a:rPr lang="ru-RU" b="1" i="0" dirty="0" err="1" smtClean="0">
                <a:solidFill>
                  <a:srgbClr val="333333"/>
                </a:solidFill>
                <a:effectLst/>
                <a:latin typeface="Helvetica Neue"/>
              </a:rPr>
              <a:t>Кунавин</a:t>
            </a:r>
            <a:r>
              <a:rPr lang="ru-RU" b="1" i="0" dirty="0" smtClean="0">
                <a:solidFill>
                  <a:srgbClr val="333333"/>
                </a:solidFill>
                <a:effectLst/>
                <a:latin typeface="Helvetica Neue"/>
              </a:rPr>
              <a:t> Григорий Павлович 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родился 24 января 1903 г. В селе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Helvetica Neue"/>
              </a:rPr>
              <a:t>Байны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,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Helvetica Neue"/>
              </a:rPr>
              <a:t>Богдановичевского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 района Свердловской области в семье крестьянина. С </a:t>
            </a:r>
          </a:p>
          <a:p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1924 по 1927 гг. служил в Красной Армии. </a:t>
            </a:r>
          </a:p>
          <a:p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До войны работал в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Helvetica Neue"/>
              </a:rPr>
              <a:t>ОРСе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 на станции Синарская. </a:t>
            </a:r>
          </a:p>
          <a:p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Осенью 1941 г. ушёл на фронт. Воевал на Юго-Западном фронте под Москвой, участвовал в боях за Орёл, Курск, за освобождение Белоруссии, Польши. </a:t>
            </a:r>
          </a:p>
          <a:p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Был помощником командира стрелкового взвода 1021-го стрелкового полка 307-й стрелковой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Helvetica Neue"/>
              </a:rPr>
              <a:t>Новозыбковской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 дивизии. </a:t>
            </a:r>
          </a:p>
          <a:p>
            <a:r>
              <a:rPr lang="ru-RU" b="1" i="0" dirty="0" smtClean="0">
                <a:solidFill>
                  <a:srgbClr val="333333"/>
                </a:solidFill>
                <a:effectLst/>
                <a:latin typeface="Helvetica Neue"/>
              </a:rPr>
              <a:t>Погиб в бою за польскую деревню Герасимовичи 26 июля 1944 года, повторив подвиг Александра Матросова.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5579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333333"/>
                </a:solidFill>
                <a:latin typeface="Helvetica Neue"/>
              </a:rPr>
              <a:t>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фрейтор Григорий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Helvetica Neue"/>
              </a:rPr>
              <a:t>Кунавин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 26 июля 1944 года в бою за деревню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Helvetica Neue"/>
              </a:rPr>
              <a:t>Харасимовиче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 (Польша),   подполз на близкое расстояние к вражескому дзоту, мешавшему своим губительным огнём продвижению вперёд советскому подразделению, и своим телом, ценой собственной жизни закрыл   его амбразуру.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420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71500"/>
            <a:ext cx="85725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997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Шесть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Helvetica Neue"/>
              </a:rPr>
              <a:t>каменцев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 – </a:t>
            </a:r>
            <a:b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</a:b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герои Советского Союза.</a:t>
            </a:r>
            <a:b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0" dirty="0" err="1" smtClean="0">
                <a:solidFill>
                  <a:srgbClr val="333333"/>
                </a:solidFill>
                <a:effectLst/>
                <a:latin typeface="Helvetica Neue"/>
              </a:rPr>
              <a:t>Чергин</a:t>
            </a:r>
            <a:r>
              <a:rPr lang="ru-RU" b="1" i="0" dirty="0" smtClean="0">
                <a:solidFill>
                  <a:srgbClr val="333333"/>
                </a:solidFill>
                <a:effectLst/>
                <a:latin typeface="Helvetica Neue"/>
              </a:rPr>
              <a:t> Виктор Степанович,</a:t>
            </a:r>
          </a:p>
          <a:p>
            <a:r>
              <a:rPr lang="ru-RU" b="1" i="0" dirty="0" smtClean="0">
                <a:solidFill>
                  <a:srgbClr val="333333"/>
                </a:solidFill>
                <a:effectLst/>
                <a:latin typeface="Helvetica Neue"/>
              </a:rPr>
              <a:t>Кадочников Иван Петрович, </a:t>
            </a:r>
          </a:p>
          <a:p>
            <a:r>
              <a:rPr lang="ru-RU" b="1" i="0" dirty="0" err="1" smtClean="0">
                <a:solidFill>
                  <a:srgbClr val="333333"/>
                </a:solidFill>
                <a:effectLst/>
                <a:latin typeface="Helvetica Neue"/>
              </a:rPr>
              <a:t>Мещерягин</a:t>
            </a:r>
            <a:r>
              <a:rPr lang="ru-RU" b="1" i="0" dirty="0" smtClean="0">
                <a:solidFill>
                  <a:srgbClr val="333333"/>
                </a:solidFill>
                <a:effectLst/>
                <a:latin typeface="Helvetica Neue"/>
              </a:rPr>
              <a:t> Михаил Николаевич, Абрамов Илья Васильевич, </a:t>
            </a:r>
          </a:p>
          <a:p>
            <a:r>
              <a:rPr lang="ru-RU" b="1" i="0" dirty="0" err="1" smtClean="0">
                <a:solidFill>
                  <a:srgbClr val="333333"/>
                </a:solidFill>
                <a:effectLst/>
                <a:latin typeface="Helvetica Neue"/>
              </a:rPr>
              <a:t>Ячменёв</a:t>
            </a:r>
            <a:r>
              <a:rPr lang="ru-RU" b="1" i="0" dirty="0" smtClean="0">
                <a:solidFill>
                  <a:srgbClr val="333333"/>
                </a:solidFill>
                <a:effectLst/>
                <a:latin typeface="Helvetica Neue"/>
              </a:rPr>
              <a:t> Григорий Егорович, </a:t>
            </a:r>
          </a:p>
          <a:p>
            <a:r>
              <a:rPr lang="ru-RU" b="1" i="0" dirty="0" err="1" smtClean="0">
                <a:solidFill>
                  <a:srgbClr val="333333"/>
                </a:solidFill>
                <a:effectLst/>
                <a:latin typeface="Helvetica Neue"/>
              </a:rPr>
              <a:t>Кунавин</a:t>
            </a:r>
            <a:r>
              <a:rPr lang="ru-RU" b="1" i="0" dirty="0" smtClean="0">
                <a:solidFill>
                  <a:srgbClr val="333333"/>
                </a:solidFill>
                <a:effectLst/>
                <a:latin typeface="Helvetica Neue"/>
              </a:rPr>
              <a:t> Григорий Павлович.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912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Указом Президиума Верховного Совета СССР от 24 марта 1945 года </a:t>
            </a:r>
            <a:r>
              <a:rPr lang="ru-RU" b="1" i="0" u="sng" dirty="0" smtClean="0">
                <a:solidFill>
                  <a:srgbClr val="333333"/>
                </a:solidFill>
                <a:effectLst/>
                <a:latin typeface="Helvetica Neue"/>
              </a:rPr>
              <a:t>за образцовое выполнение боевых заданий командования на фронте борьбы с немецко-фашистскими захватчиками и проявленные при этом мужество и героизм 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ефрейтору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Helvetica Neue"/>
              </a:rPr>
              <a:t>Кунавину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 Григорию Павловичу посмертно присвоено звание Героя Советского Союза.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Награждён орденом Ленина. Удостоен звания «Почётный гражданин деревни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Helvetica Neue"/>
              </a:rPr>
              <a:t>Харасимовиче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578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332656"/>
            <a:ext cx="4104456" cy="5793507"/>
          </a:xfrm>
        </p:spPr>
        <p:txBody>
          <a:bodyPr>
            <a:normAutofit fontScale="85000" lnSpcReduction="20000"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Памятник Герою установлен в городе Каменск-Уральский Свердловской области.</a:t>
            </a:r>
          </a:p>
          <a:p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 Школа в деревне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Helvetica Neue"/>
              </a:rPr>
              <a:t>Харасимовиче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, </a:t>
            </a:r>
          </a:p>
          <a:p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Каменск-Уральская школа № 60, </a:t>
            </a:r>
          </a:p>
          <a:p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улица в Каменске-Уральском, </a:t>
            </a:r>
          </a:p>
          <a:p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улица в городе Богданович носят его имя.  </a:t>
            </a:r>
          </a:p>
          <a:p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В школе № 60 Каменск-Уральска создан музей, а на фасаде её здания установлена мемориальная доска.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ru-RU" dirty="0"/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2656"/>
            <a:ext cx="4078489" cy="6125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329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640960" cy="6485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75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Улица </a:t>
            </a:r>
            <a:r>
              <a:rPr lang="ru-RU" dirty="0" err="1" smtClean="0"/>
              <a:t>Кунавина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7014621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339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833"/>
            <a:ext cx="8568952" cy="642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71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568952" cy="642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07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8424936" cy="631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182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8640960" cy="6480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267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Беляев Павел Иванович - командир многоместного космического корабля "Восход-2", лётчик-космонавт СССР № 10 и14-й космонавт мира, полковник.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76399"/>
            <a:ext cx="3873996" cy="4511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648"/>
            <a:ext cx="6432550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401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Родился 26 июня 1925 года в селе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Helvetica Neue"/>
              </a:rPr>
              <a:t>Челищево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  Вологодской области) в семье фельдшера. </a:t>
            </a:r>
          </a:p>
          <a:p>
            <a:r>
              <a:rPr lang="ru-RU" dirty="0" smtClean="0">
                <a:solidFill>
                  <a:srgbClr val="333333"/>
                </a:solidFill>
                <a:latin typeface="Helvetica Neue"/>
              </a:rPr>
              <a:t>С 6 по 9 класс учился в школе №3 Каменска-Уральского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 </a:t>
            </a:r>
          </a:p>
          <a:p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В июне 1942 года окончил 10 классов в средней школе № 1 в городе Каменск-Уральский Свердловской области. Работал токарем и приёмщиком готовой продукции на трубном заводе в Каменске-Уральском.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586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i="0" dirty="0" smtClean="0">
                <a:solidFill>
                  <a:srgbClr val="2F2F2F"/>
                </a:solidFill>
                <a:effectLst/>
                <a:latin typeface="Helvetica Neue"/>
              </a:rPr>
              <a:t>Абрамов Илья Васильевич</a:t>
            </a:r>
            <a:br>
              <a:rPr lang="ru-RU" b="1" i="0" dirty="0" smtClean="0">
                <a:solidFill>
                  <a:srgbClr val="2F2F2F"/>
                </a:solidFill>
                <a:effectLst/>
                <a:latin typeface="Helvetica Neue"/>
              </a:rPr>
            </a:br>
            <a:r>
              <a:rPr lang="ru-RU" b="1" i="0" dirty="0" smtClean="0">
                <a:solidFill>
                  <a:srgbClr val="888888"/>
                </a:solidFill>
                <a:effectLst/>
                <a:latin typeface="Helvetica Neue"/>
              </a:rPr>
              <a:t>Герой Советского Союза</a:t>
            </a:r>
            <a:r>
              <a:rPr lang="ru-RU" b="0" i="0" dirty="0" smtClean="0">
                <a:solidFill>
                  <a:srgbClr val="888888"/>
                </a:solidFill>
                <a:effectLst/>
                <a:latin typeface="Helvetica Neue"/>
              </a:rPr>
              <a:t/>
            </a:r>
            <a:br>
              <a:rPr lang="ru-RU" b="0" i="0" dirty="0" smtClean="0">
                <a:solidFill>
                  <a:srgbClr val="888888"/>
                </a:solidFill>
                <a:effectLst/>
                <a:latin typeface="Helvetica Neue"/>
              </a:rPr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Абрамов Илья Васильевич – сапёр 180-го отдельного сапёрного батальона 167-й стрелковой Сумско-Киевской дважды Краснознамённой дивизии 38-й армии 1-го Украинского фронта, ефрейтор.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28800"/>
            <a:ext cx="3096344" cy="4901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512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С 20 мая 1943 по 2 июля 1944 года - курсант 3-й </a:t>
            </a:r>
            <a:r>
              <a:rPr lang="ru-RU" b="1" i="0" dirty="0" smtClean="0">
                <a:solidFill>
                  <a:srgbClr val="333333"/>
                </a:solidFill>
                <a:effectLst/>
                <a:latin typeface="Helvetica Neue"/>
              </a:rPr>
              <a:t>авиационной школы 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первоначального обучения летчиков ВВС ВМФ (Сарапул). </a:t>
            </a:r>
            <a:endParaRPr lang="ru-RU" dirty="0">
              <a:solidFill>
                <a:srgbClr val="333333"/>
              </a:solidFill>
              <a:latin typeface="Helvetica Neue"/>
            </a:endParaRPr>
          </a:p>
          <a:p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В 1945 году окончил </a:t>
            </a:r>
            <a:r>
              <a:rPr lang="ru-RU" b="1" i="0" dirty="0" err="1" smtClean="0">
                <a:solidFill>
                  <a:srgbClr val="333333"/>
                </a:solidFill>
                <a:effectLst/>
                <a:latin typeface="Helvetica Neue"/>
              </a:rPr>
              <a:t>Ейское</a:t>
            </a:r>
            <a:r>
              <a:rPr lang="ru-RU" b="1" i="0" dirty="0" smtClean="0">
                <a:solidFill>
                  <a:srgbClr val="333333"/>
                </a:solidFill>
                <a:effectLst/>
                <a:latin typeface="Helvetica Neue"/>
              </a:rPr>
              <a:t> военно-морское авиационное училище лётчиков 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имени И.В. Сталина. </a:t>
            </a:r>
          </a:p>
          <a:p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С 22 июня 1945 года служил летчиком в 38-м гвардейском истребительном авиаполку 12-й штурмовой авиационной дивизии Тихоокеанского флота. </a:t>
            </a:r>
          </a:p>
          <a:p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Участвовал в советско-японской войне 1945 года.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509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28 апреля 1960 года приказом Главкома ВВС зачислен на должность слушателя-космонавта ЦПК ВВС. </a:t>
            </a:r>
          </a:p>
          <a:p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С марта 1960 по апрель 1961 года прошел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Helvetica Neue"/>
              </a:rPr>
              <a:t>общекосмическую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 подготовку и 3 апреля 1961 года успешно сдал выпускные экзамены. </a:t>
            </a:r>
          </a:p>
          <a:p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4 апреля 1961 года был зачислен на должность космонавта ЦПК ВВС. </a:t>
            </a:r>
          </a:p>
          <a:p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С 15 августа 1964 по 25 февраля 1965 года проходил непосредственную подготовку к полету в качестве командира основного экипажа КК «Восход-2».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248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Командир многоместного космического корабля "Восход-2" полковник Беляев П.И. 18-19 марта 1965 года совместно с А.А. Леоновым совершил космический полёт, во время которого впервые в истории был осуществлён выход человека в открытый космос. </a:t>
            </a:r>
          </a:p>
          <a:p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При возвращении на Землю, в связи с отказом автоматики, П.И. Беляев впервые осуществил спуск космического корабля с орбиты и посадку с использование ручной системы управления. </a:t>
            </a:r>
          </a:p>
          <a:p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После приземления в глухой тайге в Пермской области, экипаж был эвакуирован спасателями около 2-х суток. Продолжительность полета составила 1 сутки 02 часа 02 минуты 17 секунд.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498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За мужество и героизм, проявленные при освоении космического пространства, Указом Президиума Верховного Совета СССР от 23 марта 1965 года полковнику Беляеву Павлу Ивановичу присвоено звание Героя Советского Союза с вручением ордена Ленина и медали "Золотая Звезда".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514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220405" cy="616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056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332656"/>
            <a:ext cx="4038600" cy="5793507"/>
          </a:xfrm>
        </p:spPr>
        <p:txBody>
          <a:bodyPr>
            <a:normAutofit fontScale="62500" lnSpcReduction="20000"/>
          </a:bodyPr>
          <a:lstStyle/>
          <a:p>
            <a:r>
              <a:rPr lang="ru-RU" sz="3200" b="0" i="0" dirty="0" smtClean="0">
                <a:solidFill>
                  <a:srgbClr val="333333"/>
                </a:solidFill>
                <a:effectLst/>
                <a:latin typeface="Helvetica Neue"/>
              </a:rPr>
              <a:t>В Москве, на проспекте Мира, на аллее Космонавтов, установлен бюст Героя. </a:t>
            </a:r>
          </a:p>
          <a:p>
            <a:r>
              <a:rPr lang="ru-RU" sz="3200" b="0" i="0" dirty="0" smtClean="0">
                <a:solidFill>
                  <a:srgbClr val="333333"/>
                </a:solidFill>
                <a:effectLst/>
                <a:latin typeface="Helvetica Neue"/>
              </a:rPr>
              <a:t>В городе Вологде - памятник. </a:t>
            </a:r>
          </a:p>
          <a:p>
            <a:r>
              <a:rPr lang="ru-RU" sz="3200" b="0" i="0" dirty="0" smtClean="0">
                <a:solidFill>
                  <a:srgbClr val="333333"/>
                </a:solidFill>
                <a:effectLst/>
                <a:latin typeface="Helvetica Neue"/>
              </a:rPr>
              <a:t>Мемориальная доска установлена на здании СКЗ «Алмаз» в городе Череповец Вологодской области (2013).</a:t>
            </a:r>
          </a:p>
          <a:p>
            <a:r>
              <a:rPr lang="ru-RU" sz="3200" b="0" i="0" dirty="0" smtClean="0">
                <a:solidFill>
                  <a:srgbClr val="333333"/>
                </a:solidFill>
                <a:effectLst/>
                <a:latin typeface="Helvetica Neue"/>
              </a:rPr>
              <a:t> Имя П.И. Беляева присвоено малой планете (№ 2030), </a:t>
            </a:r>
          </a:p>
          <a:p>
            <a:r>
              <a:rPr lang="ru-RU" sz="3200" b="0" i="0" dirty="0" smtClean="0">
                <a:solidFill>
                  <a:srgbClr val="333333"/>
                </a:solidFill>
                <a:effectLst/>
                <a:latin typeface="Helvetica Neue"/>
              </a:rPr>
              <a:t>кратеру на Луне, </a:t>
            </a:r>
          </a:p>
          <a:p>
            <a:r>
              <a:rPr lang="ru-RU" sz="3200" b="0" i="0" dirty="0" smtClean="0">
                <a:solidFill>
                  <a:srgbClr val="333333"/>
                </a:solidFill>
                <a:effectLst/>
                <a:latin typeface="Helvetica Neue"/>
              </a:rPr>
              <a:t>научно-исследовательскому судну АН СССР. </a:t>
            </a:r>
          </a:p>
          <a:p>
            <a:r>
              <a:rPr lang="ru-RU" sz="3200" b="0" i="0" dirty="0" smtClean="0">
                <a:solidFill>
                  <a:srgbClr val="333333"/>
                </a:solidFill>
                <a:effectLst/>
                <a:latin typeface="Helvetica Neue"/>
              </a:rPr>
              <a:t>Его имя носят улицы в Вологде, Череповце, Пензе, Перми, </a:t>
            </a:r>
            <a:r>
              <a:rPr lang="ru-RU" sz="3200" b="1" i="0" dirty="0" smtClean="0">
                <a:solidFill>
                  <a:srgbClr val="333333"/>
                </a:solidFill>
                <a:effectLst/>
                <a:latin typeface="Helvetica Neue"/>
              </a:rPr>
              <a:t>Каменске-Уральском</a:t>
            </a:r>
            <a:r>
              <a:rPr lang="ru-RU" sz="3200" b="0" i="0" dirty="0" smtClean="0">
                <a:solidFill>
                  <a:srgbClr val="333333"/>
                </a:solidFill>
                <a:effectLst/>
                <a:latin typeface="Helvetica Neue"/>
              </a:rPr>
              <a:t>, Ростове-на-Дону, Владивостоке.</a:t>
            </a:r>
          </a:p>
          <a:p>
            <a:pPr marL="0" indent="0">
              <a:buNone/>
            </a:pPr>
            <a:endParaRPr lang="ru-RU" b="0" i="0" u="none" strike="noStrike" dirty="0" smtClean="0">
              <a:solidFill>
                <a:srgbClr val="358ED7"/>
              </a:solidFill>
              <a:effectLst/>
              <a:latin typeface="Helvetica Neue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6672"/>
            <a:ext cx="42862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851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dirty="0" smtClean="0"/>
              <a:t>Музей Беляева в школе №3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7488832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449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079595" cy="641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305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Родился </a:t>
            </a:r>
            <a:r>
              <a:rPr lang="ru-RU" b="1" u="sng" dirty="0" smtClean="0"/>
              <a:t>26 июля 1922 года в деревне Каменка </a:t>
            </a:r>
            <a:r>
              <a:rPr lang="ru-RU" dirty="0" smtClean="0"/>
              <a:t>Черемховского сельсовета Каменского района Свердловской области в семье крестьянина.  </a:t>
            </a:r>
          </a:p>
          <a:p>
            <a:r>
              <a:rPr lang="ru-RU" dirty="0" smtClean="0"/>
              <a:t>В 1942 году окончил школу ФЗУ в городе Асбесте, получив </a:t>
            </a:r>
            <a:r>
              <a:rPr lang="ru-RU" b="1" u="sng" dirty="0" smtClean="0"/>
              <a:t>специальность слесаря-ремонтника</a:t>
            </a:r>
            <a:r>
              <a:rPr lang="ru-RU" dirty="0" smtClean="0"/>
              <a:t>. Работал в городе Каменск-Уральский Свердловской области. </a:t>
            </a:r>
          </a:p>
          <a:p>
            <a:endParaRPr lang="ru-RU" dirty="0" smtClean="0"/>
          </a:p>
          <a:p>
            <a:r>
              <a:rPr lang="ru-RU" b="1" u="sng" dirty="0" smtClean="0"/>
              <a:t>В Красной Армии с 1942 года.</a:t>
            </a:r>
            <a:r>
              <a:rPr lang="ru-RU" dirty="0" smtClean="0"/>
              <a:t> Прибыл на фронт в состав 167-й стрелковой дивизии 60-й армии. В июле – августе 1942 года участвовал в многочисленных ожесточённых боях на северных окраинах города Воронежа.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430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908720"/>
            <a:ext cx="8363272" cy="1143000"/>
          </a:xfrm>
        </p:spPr>
        <p:txBody>
          <a:bodyPr>
            <a:normAutofit fontScale="90000"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 </a:t>
            </a:r>
            <a:r>
              <a:rPr lang="ru-RU" sz="2700" b="0" i="0" dirty="0" smtClean="0">
                <a:solidFill>
                  <a:srgbClr val="333333"/>
                </a:solidFill>
                <a:effectLst/>
                <a:latin typeface="Helvetica Neue"/>
              </a:rPr>
              <a:t>Ефрейтор Абрамов в сентябре 1942 года </a:t>
            </a:r>
            <a:r>
              <a:rPr lang="ru-RU" sz="2700" b="1" i="0" dirty="0" smtClean="0">
                <a:solidFill>
                  <a:srgbClr val="333333"/>
                </a:solidFill>
                <a:effectLst/>
                <a:latin typeface="Helvetica Neue"/>
              </a:rPr>
              <a:t>участвовал в боях тактического плана за овладение </a:t>
            </a:r>
            <a:r>
              <a:rPr lang="ru-RU" sz="2700" b="1" i="0" dirty="0" err="1" smtClean="0">
                <a:solidFill>
                  <a:srgbClr val="333333"/>
                </a:solidFill>
                <a:effectLst/>
                <a:latin typeface="Helvetica Neue"/>
              </a:rPr>
              <a:t>Верейскими</a:t>
            </a:r>
            <a:r>
              <a:rPr lang="ru-RU" sz="2700" b="1" i="0" dirty="0" smtClean="0">
                <a:solidFill>
                  <a:srgbClr val="333333"/>
                </a:solidFill>
                <a:effectLst/>
                <a:latin typeface="Helvetica Neue"/>
              </a:rPr>
              <a:t> высотами и посёлком Большая Верейка</a:t>
            </a:r>
            <a:r>
              <a:rPr lang="ru-RU" sz="2700" b="0" i="0" dirty="0" smtClean="0">
                <a:solidFill>
                  <a:srgbClr val="333333"/>
                </a:solidFill>
                <a:effectLst/>
                <a:latin typeface="Helvetica Neue"/>
              </a:rPr>
              <a:t>.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988840"/>
            <a:ext cx="4038600" cy="4525963"/>
          </a:xfrm>
        </p:spPr>
        <p:txBody>
          <a:bodyPr>
            <a:normAutofit fontScale="70000" lnSpcReduction="20000"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Именно с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Helvetica Neue"/>
              </a:rPr>
              <a:t>Верейских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 высот в январе 1943 года началось наступление 38-й армии. В ходе наступления в составе своего подразделения ефрейтор Абрамов к 30 января с боями дошёл до станции Касторная Курской области, восточнее которой оказалась в окружении большая группировка фашистских войск. </a:t>
            </a:r>
          </a:p>
          <a:p>
            <a:r>
              <a:rPr lang="ru-RU" b="1" i="0" dirty="0" smtClean="0">
                <a:solidFill>
                  <a:srgbClr val="333333"/>
                </a:solidFill>
                <a:effectLst/>
                <a:latin typeface="Helvetica Neue"/>
              </a:rPr>
              <a:t>Сапёр Абрамов в ходе этого наступления обезвредил до 100 мин различного назначения. </a:t>
            </a:r>
            <a:endParaRPr lang="ru-RU" b="1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068960"/>
            <a:ext cx="4540081" cy="3334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43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0263" y="548680"/>
            <a:ext cx="8229600" cy="5904656"/>
          </a:xfrm>
        </p:spPr>
        <p:txBody>
          <a:bodyPr>
            <a:normAutofit fontScale="70000" lnSpcReduction="20000"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Ефрейтор Абрамов особо отличился при освобождении города Киева. В начале ноября 1943 года с </a:t>
            </a:r>
            <a:r>
              <a:rPr lang="ru-RU" b="0" i="0" dirty="0" err="1" smtClean="0">
                <a:solidFill>
                  <a:srgbClr val="333333"/>
                </a:solidFill>
                <a:effectLst/>
                <a:latin typeface="Helvetica Neue"/>
              </a:rPr>
              <a:t>Лютежского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 плацдарма началось наступление войск 1-го Украинского фронта на столицу Украины город Киев.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5 ноября 1943 года наступающие подразделения натолкнулись на густые минные поля, поставленные фашистами. </a:t>
            </a:r>
            <a:r>
              <a:rPr lang="ru-RU" b="1" i="0" dirty="0" smtClean="0">
                <a:solidFill>
                  <a:srgbClr val="333333"/>
                </a:solidFill>
                <a:effectLst/>
                <a:latin typeface="Helvetica Neue"/>
              </a:rPr>
              <a:t>Абрамов в составе группы минёров проделал 2 очень длинных прохода в минном поле, по которым стрелковые и танковые подразделения преодолели первую полосу инженерных укреплений противника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. Но на пути неожиданно возник глубокий противотанковый ров с почти отвесными скатами. </a:t>
            </a:r>
            <a:r>
              <a:rPr lang="ru-RU" b="1" i="0" dirty="0" smtClean="0">
                <a:solidFill>
                  <a:srgbClr val="333333"/>
                </a:solidFill>
                <a:effectLst/>
                <a:latin typeface="Helvetica Neue"/>
              </a:rPr>
              <a:t>Ефрейтор Абрамов не растерялся, несколькими взрывами подорвал крутости противотанкового рва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, и с другими сапёрами быстро соорудил достаточно пологие земляные пандусы с обеих сторон рва, обеспечив продвижение танков и пехоты.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В бою за Киев 6 ноября 1943 года Абрамов был тяжело ранен и надолго попал в госпиталь.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800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764704"/>
            <a:ext cx="3610744" cy="5904656"/>
          </a:xfrm>
        </p:spPr>
        <p:txBody>
          <a:bodyPr>
            <a:normAutofit fontScale="70000" lnSpcReduction="20000"/>
          </a:bodyPr>
          <a:lstStyle/>
          <a:p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Указом Президиума Верховного Совета СССР от 10 января 1944 года </a:t>
            </a:r>
            <a:r>
              <a:rPr lang="ru-RU" b="1" i="0" dirty="0" smtClean="0">
                <a:solidFill>
                  <a:srgbClr val="333333"/>
                </a:solidFill>
                <a:effectLst/>
                <a:latin typeface="Helvetica Neue"/>
              </a:rPr>
              <a:t>за образцовое выполнение боевых заданий командования на фронте борьбы с немецко-фашистскими захватчиками и проявленные при этом отвагу и геройство 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ефрейтору Абрамову Илье Васильевичу присвоено звание Героя Советского Союза с вручением ордена Ленина и медали «Золотая Звезда» </a:t>
            </a:r>
          </a:p>
          <a:p>
            <a:pPr marL="0" indent="0">
              <a:buNone/>
            </a:pPr>
            <a:r>
              <a:rPr lang="ru-RU" dirty="0">
                <a:solidFill>
                  <a:srgbClr val="333333"/>
                </a:solidFill>
                <a:latin typeface="Helvetica Neue"/>
              </a:rPr>
              <a:t> </a:t>
            </a:r>
            <a:r>
              <a:rPr lang="ru-RU" dirty="0" smtClean="0">
                <a:solidFill>
                  <a:srgbClr val="333333"/>
                </a:solidFill>
                <a:latin typeface="Helvetica Neue"/>
              </a:rPr>
              <a:t>     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Helvetica Neue"/>
              </a:rPr>
              <a:t>(№ 4092). 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27630"/>
            <a:ext cx="4935006" cy="6708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123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265"/>
            <a:ext cx="8568952" cy="642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418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Памятник </a:t>
            </a:r>
            <a:r>
              <a:rPr lang="ru-RU" dirty="0" err="1" smtClean="0"/>
              <a:t>И.В.Абрамову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в городе Каменск-Уральский</a:t>
            </a:r>
            <a:br>
              <a:rPr lang="ru-RU" dirty="0" smtClean="0"/>
            </a:br>
            <a:r>
              <a:rPr lang="ru-RU" dirty="0" smtClean="0"/>
              <a:t>Улица Абрамова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50" y="1628800"/>
            <a:ext cx="7881701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597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1117</Words>
  <Application>Microsoft Office PowerPoint</Application>
  <PresentationFormat>Экран (4:3)</PresentationFormat>
  <Paragraphs>77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1" baseType="lpstr">
      <vt:lpstr>Arial</vt:lpstr>
      <vt:lpstr>Calibri</vt:lpstr>
      <vt:lpstr>Helvetica Neue</vt:lpstr>
      <vt:lpstr>Тема Office</vt:lpstr>
      <vt:lpstr> </vt:lpstr>
      <vt:lpstr>Шесть каменцев –  герои Советского Союза. </vt:lpstr>
      <vt:lpstr>Абрамов Илья Васильевич Герой Советского Союза </vt:lpstr>
      <vt:lpstr>Презентация PowerPoint</vt:lpstr>
      <vt:lpstr> Ефрейтор Абрамов в сентябре 1942 года участвовал в боях тактического плана за овладение Верейскими высотами и посёлком Большая Верейка.  </vt:lpstr>
      <vt:lpstr>Презентация PowerPoint</vt:lpstr>
      <vt:lpstr>Презентация PowerPoint</vt:lpstr>
      <vt:lpstr>Презентация PowerPoint</vt:lpstr>
      <vt:lpstr>Памятник И.В.Абрамову  в городе Каменск-Уральский Улица Абрамова</vt:lpstr>
      <vt:lpstr>Кадочников Иван Петрович Герой Советского Союза </vt:lpstr>
      <vt:lpstr>Презентация PowerPoint</vt:lpstr>
      <vt:lpstr>Презентация PowerPoint</vt:lpstr>
      <vt:lpstr>Презентация PowerPoint</vt:lpstr>
      <vt:lpstr>Презентация PowerPoint</vt:lpstr>
      <vt:lpstr>Памятник И.П.Кадочникову  в городе Каменск-Уральский Улица Кадочникова</vt:lpstr>
      <vt:lpstr>Кунавин Григорий Павлович –  герой Советского Союза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Улица Кунавина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Музей Беляева в школе №3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ФРДО</cp:lastModifiedBy>
  <cp:revision>13</cp:revision>
  <dcterms:created xsi:type="dcterms:W3CDTF">2018-12-09T15:19:55Z</dcterms:created>
  <dcterms:modified xsi:type="dcterms:W3CDTF">2022-11-08T08:13:03Z</dcterms:modified>
</cp:coreProperties>
</file>